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notesMasterIdLst>
    <p:notesMasterId r:id="rId7"/>
  </p:notesMasterIdLst>
  <p:sldIdLst>
    <p:sldId id="321" r:id="rId2"/>
    <p:sldId id="324" r:id="rId3"/>
    <p:sldId id="322" r:id="rId4"/>
    <p:sldId id="326" r:id="rId5"/>
    <p:sldId id="323" r:id="rId6"/>
  </p:sldIdLst>
  <p:sldSz cx="12192000" cy="6858000"/>
  <p:notesSz cx="6797675" cy="99250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66CC"/>
    <a:srgbClr val="990000"/>
    <a:srgbClr val="656565"/>
    <a:srgbClr val="F0EEF0"/>
    <a:srgbClr val="C99400"/>
    <a:srgbClr val="009933"/>
    <a:srgbClr val="4B4B4B"/>
    <a:srgbClr val="FEC630"/>
    <a:srgbClr val="52CB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91945" autoAdjust="0"/>
  </p:normalViewPr>
  <p:slideViewPr>
    <p:cSldViewPr snapToGrid="0">
      <p:cViewPr varScale="1">
        <p:scale>
          <a:sx n="72" d="100"/>
          <a:sy n="72" d="100"/>
        </p:scale>
        <p:origin x="7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42897B-A3BB-44A3-B1FE-D526967D72D2}" type="datetimeFigureOut">
              <a:rPr lang="en-IN" smtClean="0"/>
              <a:t>25-03-2020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6430"/>
            <a:ext cx="5438140" cy="39079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74EB8-4FA9-49FB-B940-B5352457FF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2631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25.03.2020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7404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25.03.2020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3235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25.03.2020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8873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25.03.2020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1624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25.03.2020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2655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25.03.2020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2557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25.03.2020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1141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25.03.2020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2153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25.03.2020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581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25.03.2020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2445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25.03.2020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554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FAF59-80FD-42F8-B77B-6179688B7234}" type="datetimeFigureOut">
              <a:rPr lang="de-DE" smtClean="0"/>
              <a:t>25.03.2020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2733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mc:AlternateContent xmlns:mc="http://schemas.openxmlformats.org/markup-compatibility/2006">
    <mc:Choice xmlns="" xmlns:p159="http://schemas.microsoft.com/office/powerpoint/2015/09/main" Requires="p159">
      <p:transition spd="med" advClick="0" advTm="0">
        <p159:morph option="byObject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097" y="0"/>
            <a:ext cx="10993868" cy="1325563"/>
          </a:xfrm>
        </p:spPr>
        <p:txBody>
          <a:bodyPr>
            <a:normAutofit/>
          </a:bodyPr>
          <a:lstStyle/>
          <a:p>
            <a:r>
              <a:rPr lang="ka-GE" sz="2800" b="1" dirty="0" smtClean="0"/>
              <a:t>პირველადი ჯანდაცვის (პჯდ) მობილიზება საგანგებო ვითარების პერიოდში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45097" y="1342279"/>
            <a:ext cx="1038408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 smtClean="0"/>
              <a:t>პაციენტთა ნაკადის მართვა პირველადი ჯანდაცვის ექიმების მიერ</a:t>
            </a:r>
          </a:p>
          <a:p>
            <a:endParaRPr lang="ka-GE" sz="1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112-ზე დაფუძნებული ცენტრალიზებული ქოლ-ცენტრი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პაციენტთა დაკავშირება ოჯახის ექიმებთან წინასწარ შეთანხმებულ ტერიტორიულ საზღვრებში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პაციენტთა ბინაზე კონსულტირება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რეფერალის კოორდინაცია: ჰოსპიტალიზაციის საჭიროების შემთხვევაში - ზარის „უკან გადამისამართება“ 112</a:t>
            </a:r>
            <a:r>
              <a:rPr lang="en-US" sz="1600" dirty="0" smtClean="0"/>
              <a:t> </a:t>
            </a:r>
            <a:r>
              <a:rPr lang="ka-GE" sz="1600" dirty="0" smtClean="0"/>
              <a:t>-</a:t>
            </a:r>
            <a:r>
              <a:rPr lang="en-US" sz="1600" dirty="0" smtClean="0"/>
              <a:t> </a:t>
            </a:r>
            <a:r>
              <a:rPr lang="ka-GE" sz="1600" dirty="0" smtClean="0"/>
              <a:t>კატასტროფის ბრიგადის მიერ პაციენტის გადაყვანა ჰოსპიტალში</a:t>
            </a:r>
          </a:p>
          <a:p>
            <a:endParaRPr lang="ka-GE" sz="1600" b="1" dirty="0" smtClean="0"/>
          </a:p>
          <a:p>
            <a:r>
              <a:rPr lang="ka-GE" sz="1600" b="1" dirty="0" smtClean="0"/>
              <a:t>თბილისი</a:t>
            </a:r>
            <a:endParaRPr lang="ka-GE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შერჩეული 4 დაწესებულება, აქვთ ანალოგიური სქემით </a:t>
            </a:r>
            <a:r>
              <a:rPr lang="ka-GE" sz="1600" dirty="0"/>
              <a:t>სეზონური </a:t>
            </a:r>
            <a:r>
              <a:rPr lang="ka-GE" sz="1600" dirty="0" smtClean="0"/>
              <a:t>გრიპების მართვის გამოცდილება  </a:t>
            </a:r>
          </a:p>
          <a:p>
            <a:pPr marL="742950" lvl="1" indent="-285750">
              <a:buFontTx/>
              <a:buChar char="-"/>
            </a:pPr>
            <a:r>
              <a:rPr lang="ka-GE" sz="1600" dirty="0" smtClean="0"/>
              <a:t>თითოეულს შეუძლია 4 ბრიგადის მობილიზება, მათ შორის 24 საათიანი მომსახურება; ბრიგადაში: ოპერატორი, ექიმი, ექთანი, პასუხისმგებელი მორიგე, რომელიც სხვა საკითხებთან ერთად აგვარებს დამატებითი პერსონალის მობილიზების საკითხს</a:t>
            </a:r>
          </a:p>
          <a:p>
            <a:pPr marL="742950" lvl="1" indent="-285750">
              <a:buFontTx/>
              <a:buChar char="-"/>
            </a:pPr>
            <a:r>
              <a:rPr lang="ka-GE" sz="1600" dirty="0" smtClean="0"/>
              <a:t>დატვირთვის ზღვარზე თითოეულ დაწესებულებას დღე-ღამეში 500-მდე ზარის მიღება/მომსახურება; ოთხივე ცენტრს 1500-მდე ზარის;</a:t>
            </a:r>
          </a:p>
          <a:p>
            <a:pPr marL="1200150" lvl="2" indent="-285750">
              <a:buFontTx/>
              <a:buChar char="-"/>
            </a:pPr>
            <a:r>
              <a:rPr lang="ka-GE" sz="1600" dirty="0" smtClean="0"/>
              <a:t>ამჟამად </a:t>
            </a:r>
            <a:r>
              <a:rPr lang="en-US" sz="1600" dirty="0" smtClean="0"/>
              <a:t>COVID-19-</a:t>
            </a:r>
            <a:r>
              <a:rPr lang="ka-GE" sz="1600" dirty="0" smtClean="0"/>
              <a:t>თან</a:t>
            </a:r>
            <a:r>
              <a:rPr lang="en-US" sz="1600" dirty="0" smtClean="0"/>
              <a:t> </a:t>
            </a:r>
            <a:r>
              <a:rPr lang="ka-GE" sz="1600" dirty="0" smtClean="0"/>
              <a:t>დაკავშირებით საოჯახო მედიცინის ცენტრში შედის 40-50 ზარი, 5% საჭიროებს შემდგომ რეაგირებას</a:t>
            </a:r>
            <a:endParaRPr lang="ka-GE" sz="1600" dirty="0"/>
          </a:p>
          <a:p>
            <a:endParaRPr lang="ka-GE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სქემის გაფართოება თბილისში - დამატებით 15 დაწესებულების ჩართვა.</a:t>
            </a:r>
          </a:p>
        </p:txBody>
      </p:sp>
    </p:spTree>
    <p:extLst>
      <p:ext uri="{BB962C8B-B14F-4D97-AF65-F5344CB8AC3E}">
        <p14:creationId xmlns:p14="http://schemas.microsoft.com/office/powerpoint/2010/main" val="158084229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674" y="0"/>
            <a:ext cx="10515600" cy="1325563"/>
          </a:xfrm>
        </p:spPr>
        <p:txBody>
          <a:bodyPr>
            <a:normAutofit/>
          </a:bodyPr>
          <a:lstStyle/>
          <a:p>
            <a:r>
              <a:rPr lang="ka-GE" sz="2800" b="1" dirty="0" smtClean="0"/>
              <a:t>პჯდ მობილიზება საგანგებო ვითარების პერიოდში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60069" y="1427856"/>
            <a:ext cx="964315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sz="1600" b="1" dirty="0" smtClean="0"/>
              <a:t>რეგიონები - პრიორიტეტის მინიჭება რეგიონში პჯდ მობილიზებაზე</a:t>
            </a:r>
          </a:p>
          <a:p>
            <a:endParaRPr lang="ka-GE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თითო დაწესებულება რეგიონში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შემდგომი გაფართოება რაიონებში რეგიონული დაწესებულებების დახმარებით - საჭიროების შემთხვევაში შესაძლოა რომელიმე კრიტიკულ რაიონსა  და რეგიონში პროცესის პარალელურად </a:t>
            </a:r>
            <a:r>
              <a:rPr lang="ka-GE" sz="1600" dirty="0"/>
              <a:t>წარმართვა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დაწესებულებათა ნუსხა, ექიმების საკონტაქტო ინფორმაცია, მოსახლეობის გადანაწილება დაწესებულებებზე/პერსონალზე ტერიტორიული საზღვრების შესაბამისად - 26 მარტი</a:t>
            </a:r>
          </a:p>
          <a:p>
            <a:endParaRPr lang="ka-GE" sz="1600" dirty="0" smtClean="0"/>
          </a:p>
          <a:p>
            <a:endParaRPr lang="ka-GE" sz="1600" b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sz="1600" b="1" dirty="0" smtClean="0"/>
              <a:t>112 ტექნიკური შესაძლებლობები</a:t>
            </a:r>
          </a:p>
          <a:p>
            <a:endParaRPr lang="ka-GE" sz="1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თითოეულ დაწესებულებაში პროგრამის ინსტალაცია და ოპერატორის ტრენინგი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დატვირთვის ზღვარი: სავარაუდო ზარების რაოდენობა, რომელთა მართვა ტექნიკურად იქნება შესაძლებელი</a:t>
            </a:r>
            <a:endParaRPr lang="ka-GE" sz="1600" dirty="0"/>
          </a:p>
          <a:p>
            <a:pPr marL="285750" indent="-285750">
              <a:buFontTx/>
              <a:buChar char="-"/>
            </a:pPr>
            <a:endParaRPr lang="ka-GE" sz="1600" dirty="0" smtClean="0"/>
          </a:p>
          <a:p>
            <a:r>
              <a:rPr lang="ka-GE" sz="1600" dirty="0" smtClean="0"/>
              <a:t>ვადები: </a:t>
            </a:r>
            <a:r>
              <a:rPr lang="ka-GE" sz="1600" b="1" dirty="0" smtClean="0">
                <a:solidFill>
                  <a:srgbClr val="FF0000"/>
                </a:solidFill>
              </a:rPr>
              <a:t>დასრულება 2 აპრილი</a:t>
            </a:r>
            <a:endParaRPr lang="ka-GE" sz="1600" b="1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endParaRPr lang="ka-GE" sz="1600" dirty="0" smtClean="0"/>
          </a:p>
        </p:txBody>
      </p:sp>
    </p:spTree>
    <p:extLst>
      <p:ext uri="{BB962C8B-B14F-4D97-AF65-F5344CB8AC3E}">
        <p14:creationId xmlns:p14="http://schemas.microsoft.com/office/powerpoint/2010/main" val="192339158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471" y="251013"/>
            <a:ext cx="10515600" cy="750443"/>
          </a:xfrm>
        </p:spPr>
        <p:txBody>
          <a:bodyPr>
            <a:normAutofit/>
          </a:bodyPr>
          <a:lstStyle/>
          <a:p>
            <a:r>
              <a:rPr lang="ka-GE" sz="2800" b="1" dirty="0" smtClean="0"/>
              <a:t>პჯდ პროტოკოლი, მზადება, კომუნიკაცია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94089" y="1522744"/>
            <a:ext cx="1131381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sz="1600" dirty="0" smtClean="0"/>
              <a:t>პირველადი ჯანდაცვის პერსონალისთვის პროტოკოლის შემუშავება - 26 მარტი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16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	ამჟამად არსებული პროტოკოლი, გამოიყენება 4 დაწესებულების მიერ: მოდიფიცირებული </a:t>
            </a:r>
          </a:p>
          <a:p>
            <a:r>
              <a:rPr lang="ka-GE" sz="1600" dirty="0" smtClean="0"/>
              <a:t>	პროექტი შემუშავებულია (25 მარტი)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	კლინიკურ ჯგუფთან შეთანხმება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	ტესტირების პროტოკოლზე შეთანხმება - პჯდ როლის განსაზღვრა</a:t>
            </a:r>
          </a:p>
          <a:p>
            <a:endParaRPr lang="ka-GE" sz="1600" dirty="0" smtClean="0"/>
          </a:p>
          <a:p>
            <a:endParaRPr lang="ka-GE" sz="16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sz="1600" dirty="0" smtClean="0"/>
              <a:t>სასწავლო მასალის პაკეტი</a:t>
            </a:r>
          </a:p>
          <a:p>
            <a:endParaRPr lang="ka-GE" sz="16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	მზად იქნება პროტოკოლის შეთანხმებისთანავე;</a:t>
            </a:r>
          </a:p>
          <a:p>
            <a:pPr lvl="1"/>
            <a:endParaRPr lang="ka-GE" sz="1600" dirty="0" smtClean="0"/>
          </a:p>
          <a:p>
            <a:r>
              <a:rPr lang="ka-GE" sz="1600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sz="1600" dirty="0" smtClean="0"/>
              <a:t>კლინიკური მართვის დამხმარე ჯგუფების ფორმირება - პროცესში კონსულტირება, პროფესიული რჩევები: ინფექციონისტი,</a:t>
            </a:r>
            <a:r>
              <a:rPr lang="en-US" sz="1600" dirty="0" smtClean="0"/>
              <a:t> </a:t>
            </a:r>
            <a:r>
              <a:rPr lang="ka-GE" sz="1600" dirty="0" smtClean="0"/>
              <a:t>ეპიდემიოლოგი, ოჯახის ექიმი, ფსიქოლოგი</a:t>
            </a:r>
            <a:r>
              <a:rPr lang="en-US" sz="1600" dirty="0" smtClean="0"/>
              <a:t>.</a:t>
            </a:r>
            <a:endParaRPr lang="ka-GE" sz="1600" dirty="0" smtClean="0"/>
          </a:p>
          <a:p>
            <a:r>
              <a:rPr lang="ka-GE" sz="1600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6300941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3054" y="1486886"/>
            <a:ext cx="1050699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sz="1600" dirty="0" smtClean="0">
                <a:latin typeface="+mj-lt"/>
              </a:rPr>
              <a:t>ონლაინ ტრენინგების უზრუნველყოფა</a:t>
            </a:r>
            <a:r>
              <a:rPr lang="en-US" sz="1600" dirty="0" smtClean="0">
                <a:latin typeface="+mj-lt"/>
              </a:rPr>
              <a:t> - </a:t>
            </a:r>
            <a:r>
              <a:rPr lang="en-US" sz="1600" dirty="0" smtClean="0">
                <a:latin typeface="Sylfaen" panose="010A0502050306030303" pitchFamily="18" charset="0"/>
              </a:rPr>
              <a:t>27-31</a:t>
            </a:r>
            <a:r>
              <a:rPr lang="en-US" sz="1600" dirty="0" smtClean="0">
                <a:latin typeface="+mj-lt"/>
              </a:rPr>
              <a:t> </a:t>
            </a:r>
            <a:r>
              <a:rPr lang="ka-GE" sz="1600" dirty="0" smtClean="0">
                <a:latin typeface="+mj-lt"/>
              </a:rPr>
              <a:t>მარტი</a:t>
            </a:r>
            <a:endParaRPr lang="en-US" sz="1600" dirty="0" smtClean="0">
              <a:latin typeface="+mj-lt"/>
            </a:endParaRPr>
          </a:p>
          <a:p>
            <a:endParaRPr lang="ka-GE" sz="1600" dirty="0" smtClean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600" dirty="0" smtClean="0">
                <a:latin typeface="+mj-lt"/>
              </a:rPr>
              <a:t>	</a:t>
            </a:r>
            <a:r>
              <a:rPr lang="en-US" sz="1600" dirty="0" smtClean="0">
                <a:latin typeface="Sylfaen" panose="010A0502050306030303" pitchFamily="18" charset="0"/>
              </a:rPr>
              <a:t>IT </a:t>
            </a:r>
            <a:r>
              <a:rPr lang="ka-GE" sz="1600" dirty="0" smtClean="0">
                <a:latin typeface="Sylfaen" panose="010A0502050306030303" pitchFamily="18" charset="0"/>
              </a:rPr>
              <a:t>მხარდაჭერა, შერჩეული დაწესებულებების,  ტექნიკური შესაძლებლობების დაზუსტება, </a:t>
            </a:r>
          </a:p>
          <a:p>
            <a:r>
              <a:rPr lang="ka-GE" sz="1600" dirty="0" smtClean="0">
                <a:latin typeface="Sylfaen" panose="010A0502050306030303" pitchFamily="18" charset="0"/>
              </a:rPr>
              <a:t>	მათ შორის ექიმების ინდივიდუალური საჭიროებების და კომპიუტერებით უზრუნველყოფა (</a:t>
            </a:r>
            <a:r>
              <a:rPr lang="en-US" sz="1600" dirty="0" smtClean="0">
                <a:latin typeface="Sylfaen" panose="010A0502050306030303" pitchFamily="18" charset="0"/>
              </a:rPr>
              <a:t>GF, US)</a:t>
            </a:r>
            <a:r>
              <a:rPr lang="ka-GE" sz="1600" dirty="0" smtClean="0">
                <a:latin typeface="Sylfaen" panose="010A0502050306030303" pitchFamily="18" charset="0"/>
              </a:rPr>
              <a:t>;</a:t>
            </a:r>
          </a:p>
          <a:p>
            <a:pPr lvl="2"/>
            <a:r>
              <a:rPr lang="en-US" sz="1600" dirty="0" smtClean="0">
                <a:latin typeface="Sylfaen" panose="010A0502050306030303" pitchFamily="18" charset="0"/>
              </a:rPr>
              <a:t>smartphone? </a:t>
            </a:r>
            <a:r>
              <a:rPr lang="ka-GE" sz="1600" dirty="0" smtClean="0">
                <a:latin typeface="Sylfaen" panose="010A0502050306030303" pitchFamily="18" charset="0"/>
              </a:rPr>
              <a:t>განსაკუთრებით რაიონებში და სოფლებში შესაძლოა სწრაფი ორგანიზება, ინტერნეტ პაკეტით უზრუნველყოფა</a:t>
            </a:r>
            <a:endParaRPr lang="en-US" sz="1600" dirty="0" smtClean="0">
              <a:latin typeface="Sylfaen" panose="010A0502050306030303" pitchFamily="18" charset="0"/>
            </a:endParaRPr>
          </a:p>
          <a:p>
            <a:pPr lvl="2"/>
            <a:endParaRPr lang="en-US" sz="1600" dirty="0" smtClean="0">
              <a:latin typeface="+mj-lt"/>
            </a:endParaRPr>
          </a:p>
          <a:p>
            <a:r>
              <a:rPr lang="ka-GE" sz="1600" dirty="0" smtClean="0">
                <a:latin typeface="+mj-lt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sz="1600" dirty="0" smtClean="0">
                <a:latin typeface="+mj-lt"/>
              </a:rPr>
              <a:t>კომუნიკაცია - გეგმის მესიჯად ჩამოყალიბება, კამპანიის დაწყება </a:t>
            </a:r>
            <a:r>
              <a:rPr lang="en-US" sz="1600" dirty="0" smtClean="0">
                <a:latin typeface="+mj-lt"/>
              </a:rPr>
              <a:t>- </a:t>
            </a:r>
            <a:r>
              <a:rPr lang="ka-GE" sz="1600" dirty="0" smtClean="0">
                <a:latin typeface="+mj-lt"/>
              </a:rPr>
              <a:t>31 მარტი?</a:t>
            </a:r>
          </a:p>
          <a:p>
            <a:pPr lvl="1"/>
            <a:endParaRPr lang="en-US" sz="1600" dirty="0">
              <a:latin typeface="Sylfaen" panose="010A0502050306030303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ka-GE" sz="1600" i="1" dirty="0" smtClean="0">
                <a:latin typeface="+mj-lt"/>
              </a:rPr>
              <a:t>დარჩით სახლში და მხოლოდ ... სიმპტომების დროს მიმართეთ ოჯახის ექიმს 112</a:t>
            </a:r>
            <a:r>
              <a:rPr lang="en-US" sz="1600" i="1" dirty="0" smtClean="0">
                <a:latin typeface="+mj-lt"/>
              </a:rPr>
              <a:t>-</a:t>
            </a:r>
            <a:r>
              <a:rPr lang="ka-GE" sz="1600" i="1" dirty="0" smtClean="0">
                <a:latin typeface="+mj-lt"/>
              </a:rPr>
              <a:t>ის მეშვეობით?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>
              <a:latin typeface="+mj-lt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8751" y="206189"/>
            <a:ext cx="10515600" cy="750443"/>
          </a:xfrm>
        </p:spPr>
        <p:txBody>
          <a:bodyPr>
            <a:normAutofit/>
          </a:bodyPr>
          <a:lstStyle/>
          <a:p>
            <a:r>
              <a:rPr lang="ka-GE" sz="2800" b="1" dirty="0" smtClean="0"/>
              <a:t>პჯდ პროტოკოლი, მზადება, კომუნიკაცია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2209161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588" y="273752"/>
            <a:ext cx="10515600" cy="750443"/>
          </a:xfrm>
        </p:spPr>
        <p:txBody>
          <a:bodyPr>
            <a:normAutofit/>
          </a:bodyPr>
          <a:lstStyle/>
          <a:p>
            <a:r>
              <a:rPr lang="ka-GE" sz="2800" b="1" dirty="0" smtClean="0"/>
              <a:t>პირველადი ჯანდაცვის მართვის ჯგუფის ფორმირება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8141" y="1298628"/>
            <a:ext cx="10851047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მართვის ჯგუფის ხელმძღვანელი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ჯგუფის წევრები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უფლებამოსილების განაწილება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კოორდინაციის მექანიზმი - კლინიკურ და ჰოსპიტალური მართვის ჯგუფებთან, დიაგნოსტიკის ჯგუფთან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ka-GE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423588" y="2910836"/>
            <a:ext cx="111703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 smtClean="0"/>
              <a:t>შესათანხმებელი საკითხები:</a:t>
            </a:r>
          </a:p>
          <a:p>
            <a:endParaRPr lang="ka-G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ბინაზე ვიზიტი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დაწესებულებაში პაციენტთა ვიზიტი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პირადი დაცვის საშუალებების მობილიზება პჯდ-სთვის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რეგიონებში ჯანდაცვაზე პასუხისმგებელი პირები, რეგიონი-რაიონის ვერტიკალი და მკაცრი კოორდინაცია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სქემის დაფინანსება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რაიონების ტექნიკური მზაობის უზრუნველყოფა - პარალელურად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ვებ-რესურსების შექმნა და მუდმივი განახლება - პარალელურად, სამედიცინო უნივერსიტეტი, სტუდენტები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ასოციაციები, მათი მობილიზება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39247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10383</TotalTime>
  <Words>306</Words>
  <Application>Microsoft Office PowerPoint</Application>
  <PresentationFormat>Widescreen</PresentationFormat>
  <Paragraphs>71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Sylfaen</vt:lpstr>
      <vt:lpstr>Wingdings</vt:lpstr>
      <vt:lpstr>Office Theme</vt:lpstr>
      <vt:lpstr>პირველადი ჯანდაცვის (პჯდ) მობილიზება საგანგებო ვითარების პერიოდში</vt:lpstr>
      <vt:lpstr>პჯდ მობილიზება საგანგებო ვითარების პერიოდში</vt:lpstr>
      <vt:lpstr>პჯდ პროტოკოლი, მზადება, კომუნიკაცია</vt:lpstr>
      <vt:lpstr>პჯდ პროტოკოლი, მზადება, კომუნიკაცია</vt:lpstr>
      <vt:lpstr>პირველადი ჯანდაცვის მართვის ჯგუფის ფორმირება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sah@deltapartnersgroup.com</dc:creator>
  <cp:lastModifiedBy>Irma Khonelidze</cp:lastModifiedBy>
  <cp:revision>225</cp:revision>
  <cp:lastPrinted>2020-03-25T10:23:50Z</cp:lastPrinted>
  <dcterms:created xsi:type="dcterms:W3CDTF">2017-01-05T13:17:27Z</dcterms:created>
  <dcterms:modified xsi:type="dcterms:W3CDTF">2020-03-25T12:35:59Z</dcterms:modified>
</cp:coreProperties>
</file>